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387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2dab852f2339065b1e8d4d#tid=663999cd748a190009dd90a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2025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5202936" cy="5669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人教版  必修第三册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3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6.xml"/><Relationship Id="rId5" Type="http://schemas.openxmlformats.org/officeDocument/2006/relationships/slide" Target="slide15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8_1#8d9c47682?pid=9e769fce4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原子内既有正电荷又有负电荷，为什么说平常原子不带电？</a:t>
            </a:r>
            <a:endParaRPr lang="en-US" altLang="zh-CN" sz="2800" dirty="0"/>
          </a:p>
        </p:txBody>
      </p:sp>
      <p:sp>
        <p:nvSpPr>
          <p:cNvPr id="3" name="QO_6_AN.19_1#8d9c47682?pid=9e769fce4&amp;color=0,0,0&amp;vtp=1&amp;bbb=1&amp;hb=1"/>
          <p:cNvSpPr/>
          <p:nvPr/>
        </p:nvSpPr>
        <p:spPr>
          <a:xfrm>
            <a:off x="612648" y="1115827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因为原子内正、负电荷的数量相同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，所以整个原子对外界表现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为电中性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88aa7767?pid=d789c2e53&amp;color=0,0,0&amp;vtp=1&amp;bt=1&amp;bbb=1"/>
          <p:cNvSpPr/>
          <p:nvPr/>
        </p:nvSpPr>
        <p:spPr>
          <a:xfrm>
            <a:off x="612648" y="466344"/>
            <a:ext cx="10963656" cy="10871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典例精讲</a:t>
            </a:r>
            <a:endParaRPr lang="en-US" altLang="zh-CN" sz="3200" dirty="0"/>
          </a:p>
        </p:txBody>
      </p:sp>
      <p:sp>
        <p:nvSpPr>
          <p:cNvPr id="3" name="QC_5_BD.20_1#6f44a3b41?sp=1&amp;pid=d88aa7767&amp;color=0,0,0&amp;vtp=1&amp;bbb=1&amp;hb=1"/>
          <p:cNvSpPr/>
          <p:nvPr/>
        </p:nvSpPr>
        <p:spPr>
          <a:xfrm>
            <a:off x="612648" y="1181724"/>
            <a:ext cx="10963656" cy="18490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28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（2024安徽合肥一中高二期中）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如图所示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，摩擦过的琥珀靠近桌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面上的碎纸屑时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，发现纸屑飞起来，与琥珀接触后又快速地离开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，关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于这个现象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下列说法正确的是(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4" name="QC_5_AN.21_1#6f44a3b41.bracket?pid=d88aa7767&amp;color=0,0,0&amp;vpa=11&amp;vtp=1"/>
          <p:cNvSpPr/>
          <p:nvPr/>
        </p:nvSpPr>
        <p:spPr>
          <a:xfrm>
            <a:off x="5956966" y="2463789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800" dirty="0"/>
          </a:p>
        </p:txBody>
      </p:sp>
      <p:pic>
        <p:nvPicPr>
          <p:cNvPr id="5" name="QC_5_BD.22_1#6f44a3b41?htil=2&amp;pid=d88aa7767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84703" y="3159760"/>
            <a:ext cx="3392424" cy="239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22_2#6f44a3b41.choices?htil=2&amp;pid=d88aa7767&amp;color=0,0,0&amp;vtp=1&amp;bbb=1&amp;hb=1"/>
          <p:cNvSpPr/>
          <p:nvPr/>
        </p:nvSpPr>
        <p:spPr>
          <a:xfrm>
            <a:off x="612648" y="3105848"/>
            <a:ext cx="7443216" cy="31589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摩擦过的琥珀不带电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碎纸屑原来带正电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纸屑飞起来是万有引力的结果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纸屑与琥珀接触后又快速地离开是因为纸屑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带上了与琥珀相同的电荷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3_1#6f44a3b41?pid=d88aa7767&amp;color=0,0,0&amp;vtp=1&amp;bt=1&amp;bbb=1&amp;hb=1"/>
          <p:cNvSpPr/>
          <p:nvPr/>
        </p:nvSpPr>
        <p:spPr>
          <a:xfrm>
            <a:off x="612648" y="468000"/>
            <a:ext cx="10963656" cy="18632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摩擦过的琥珀带了电荷，从而吸引轻小物体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，当纸屑被吸到琥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珀上时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，电荷发生转移，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从而使原来不带电的纸屑也带上了同种电荷，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由于同种电荷互相排斥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，纸屑又快速地离开。故选D。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3cd93311?sp=1&amp;pid=d88aa7767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p:pic>
        <p:nvPicPr>
          <p:cNvPr id="3" name="QC_6_BD.24_1#bfc1adc52?htil=3&amp;pid=03cd93311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49203" y="1162685"/>
            <a:ext cx="1984248" cy="150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BD.24_2#bfc1adc52?htil=3&amp;sp=1&amp;pid=03cd93311&amp;color=0,0,0&amp;vtp=1&amp;bbb=1&amp;hb=1"/>
          <p:cNvSpPr/>
          <p:nvPr/>
        </p:nvSpPr>
        <p:spPr>
          <a:xfrm>
            <a:off x="612648" y="1135253"/>
            <a:ext cx="8851392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如图所示，均不带电的橡胶棒与毛皮摩擦后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，橡胶棒带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负电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，毛皮带正电，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这是因为(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C_6_AN.25_1#bfc1adc52.bracket?pid=03cd93311&amp;color=0,0,0&amp;vpa=12&amp;vtp=1"/>
          <p:cNvSpPr/>
          <p:nvPr/>
        </p:nvSpPr>
        <p:spPr>
          <a:xfrm>
            <a:off x="5601366" y="1769618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6" name="QC_6_BD.26_1#bfc1adc52.choices?htil=3&amp;pid=03cd93311&amp;color=0,0,0&amp;vtp=1&amp;bbb=1"/>
          <p:cNvSpPr/>
          <p:nvPr/>
        </p:nvSpPr>
        <p:spPr>
          <a:xfrm>
            <a:off x="612648" y="2420048"/>
            <a:ext cx="8851392" cy="24967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空气中的正电荷转移到了毛皮上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空气中的负电荷转移到了橡胶棒上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毛皮上的电子转移到了橡胶棒上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橡胶棒上的电子转移到了毛皮上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7_1#bfc1adc52?pid=03cd93311&amp;color=0,0,0&amp;vtp=1&amp;bt=1&amp;bbb=1&amp;hb=1"/>
          <p:cNvSpPr/>
          <p:nvPr/>
        </p:nvSpPr>
        <p:spPr>
          <a:xfrm>
            <a:off x="612648" y="468000"/>
            <a:ext cx="10963656" cy="18632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均不带电的橡胶棒与毛皮摩擦后，橡胶棒带负电，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毛皮带正电，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这是因为毛皮上的电子转移到了橡胶棒上而使橡胶棒带负电，毛皮由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于失去电子而带正电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，故选C。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7ac54487.fixed?pid=cdf3f2896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任务学习二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静电感应</a:t>
            </a:r>
            <a:endParaRPr lang="en-US" altLang="zh-CN" sz="4000" dirty="0"/>
          </a:p>
        </p:txBody>
      </p:sp>
      <p:sp>
        <p:nvSpPr>
          <p:cNvPr id="3" name="C_3#57ac54487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28_1#ae5832d76?htil=4&amp;pid=57ac54487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94192" y="495432"/>
            <a:ext cx="3163824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BD.28_2#ae5832d76?htil=4&amp;pid=57ac54487&amp;color=0,0,0&amp;vtp=1&amp;bt=1&amp;bbb=1&amp;hb=1&amp;hs=1"/>
          <p:cNvSpPr/>
          <p:nvPr/>
        </p:nvSpPr>
        <p:spPr>
          <a:xfrm>
            <a:off x="612648" y="468000"/>
            <a:ext cx="7671816" cy="18635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如图所示，取一对用绝缘柱支撑的导体A和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使它们彼此接触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。起初它们不带电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，贴在下部的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金属箔片均是闭合的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O_5_BD.29_1#3a3da2cab?pid=ae5832d76&amp;color=0,0,0&amp;vtp=1&amp;bbb=1&amp;hs=1"/>
          <p:cNvSpPr/>
          <p:nvPr/>
        </p:nvSpPr>
        <p:spPr>
          <a:xfrm>
            <a:off x="612648" y="2386462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把带正电荷的物体C移近导体A，金属箔片有什么变化？</a:t>
            </a:r>
            <a:endParaRPr lang="en-US" altLang="zh-CN" sz="2800" dirty="0"/>
          </a:p>
        </p:txBody>
      </p:sp>
      <p:sp>
        <p:nvSpPr>
          <p:cNvPr id="5" name="QO_5_AN.30_1#3a3da2cab?pid=ae5832d76&amp;color=0,0,0&amp;vtp=1&amp;bbb=1&amp;hs=1"/>
          <p:cNvSpPr/>
          <p:nvPr/>
        </p:nvSpPr>
        <p:spPr>
          <a:xfrm>
            <a:off x="612648" y="3030352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C移近导体A，A、B下部的金属箔片都张开；</a:t>
            </a:r>
            <a:endParaRPr lang="en-US" altLang="zh-CN" sz="2800" dirty="0"/>
          </a:p>
        </p:txBody>
      </p:sp>
      <p:sp>
        <p:nvSpPr>
          <p:cNvPr id="6" name="QO_5_BD.31_1#834c2fdf0?pid=ae5832d76&amp;color=0,0,0&amp;vtp=1&amp;bbb=1&amp;hs=1"/>
          <p:cNvSpPr/>
          <p:nvPr/>
        </p:nvSpPr>
        <p:spPr>
          <a:xfrm>
            <a:off x="612648" y="3591374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这时手持绝缘柱把A和B分开，然后移去C，金属箔片如何变化？</a:t>
            </a:r>
            <a:endParaRPr lang="en-US" altLang="zh-CN" sz="2800" dirty="0"/>
          </a:p>
        </p:txBody>
      </p:sp>
      <p:sp>
        <p:nvSpPr>
          <p:cNvPr id="7" name="QO_5_AN.32_1#834c2fdf0?pid=ae5832d76&amp;color=0,0,0&amp;vtp=1&amp;bbb=1&amp;hs=1"/>
          <p:cNvSpPr/>
          <p:nvPr/>
        </p:nvSpPr>
        <p:spPr>
          <a:xfrm>
            <a:off x="612648" y="4232407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金属箔片仍张开，但张角变小；</a:t>
            </a:r>
            <a:endParaRPr lang="en-US" altLang="zh-CN" sz="2800" dirty="0"/>
          </a:p>
        </p:txBody>
      </p:sp>
      <p:sp>
        <p:nvSpPr>
          <p:cNvPr id="8" name="QO_5_BD.33_1#0edcf80f3?pid=ae5832d76&amp;color=0,0,0&amp;vtp=1&amp;bbb=1&amp;hs=1"/>
          <p:cNvSpPr/>
          <p:nvPr/>
        </p:nvSpPr>
        <p:spPr>
          <a:xfrm>
            <a:off x="612648" y="4793429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分开后再让A和B接触，又会看到什么现象？</a:t>
            </a:r>
            <a:endParaRPr lang="en-US" altLang="zh-CN" sz="2800" dirty="0"/>
          </a:p>
        </p:txBody>
      </p:sp>
      <p:sp>
        <p:nvSpPr>
          <p:cNvPr id="9" name="QO_5_AN.34_1#0edcf80f3?pid=ae5832d76&amp;color=0,0,0&amp;vtp=1&amp;bbb=1&amp;hs=1"/>
          <p:cNvSpPr/>
          <p:nvPr/>
        </p:nvSpPr>
        <p:spPr>
          <a:xfrm>
            <a:off x="612648" y="5434462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A、B接触后，金属箔片都闭合。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6acd73df?pid=57ac54487&amp;color=0,0,0&amp;vtp=1&amp;bt=1&amp;bbb=1"/>
          <p:cNvSpPr/>
          <p:nvPr/>
        </p:nvSpPr>
        <p:spPr>
          <a:xfrm>
            <a:off x="612648" y="466344"/>
            <a:ext cx="10963656" cy="10871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5_BD#f872729dc?sp=1&amp;pid=86acd73df&amp;color=0,0,0&amp;vtp=1&amp;bbb=1&amp;hb=1"/>
          <p:cNvSpPr/>
          <p:nvPr/>
        </p:nvSpPr>
        <p:spPr>
          <a:xfrm>
            <a:off x="612648" y="1181724"/>
            <a:ext cx="10963656" cy="24967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1.静电感应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：当一个带电体靠近导体时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，由于电荷间相互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导体中的自由电荷便会趋向或远离带电体，使导体靠近带电体的一端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带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电荷，远离带电体的一端带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电荷的现象。</a:t>
            </a:r>
          </a:p>
          <a:p>
            <a:pPr marL="0" marR="0" lvl="0" indent="0" algn="l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2.感应起电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：利用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使金属导体带电的过程。</a:t>
            </a:r>
            <a:endParaRPr lang="en-US" altLang="zh-CN" sz="2800" dirty="0"/>
          </a:p>
        </p:txBody>
      </p:sp>
      <p:sp>
        <p:nvSpPr>
          <p:cNvPr id="5" name="P_5_AN.35_1#f872729dc.blank?pid=86acd73df&amp;color=0,0,0&amp;vpa=13&amp;vtp=1&amp;bbb=1"/>
          <p:cNvSpPr/>
          <p:nvPr/>
        </p:nvSpPr>
        <p:spPr>
          <a:xfrm>
            <a:off x="9424067" y="1151244"/>
            <a:ext cx="204470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吸引或排斥</a:t>
            </a:r>
            <a:endParaRPr lang="en-US" altLang="zh-CN" sz="2800" dirty="0"/>
          </a:p>
        </p:txBody>
      </p:sp>
      <p:sp>
        <p:nvSpPr>
          <p:cNvPr id="6" name="P_5_AN.36_1#f872729dc.blank?pid=86acd73df&amp;color=0,0,0&amp;vpa=14&amp;vtp=1&amp;bbb=1"/>
          <p:cNvSpPr/>
          <p:nvPr/>
        </p:nvSpPr>
        <p:spPr>
          <a:xfrm>
            <a:off x="978566" y="24466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异种</a:t>
            </a:r>
            <a:endParaRPr lang="en-US" altLang="zh-CN" sz="2800" dirty="0"/>
          </a:p>
        </p:txBody>
      </p:sp>
      <p:sp>
        <p:nvSpPr>
          <p:cNvPr id="7" name="P_5_AN.37_1#f872729dc.blank?pid=86acd73df&amp;color=0,0,0&amp;vpa=15&amp;vtp=1&amp;bbb=1"/>
          <p:cNvSpPr/>
          <p:nvPr/>
        </p:nvSpPr>
        <p:spPr>
          <a:xfrm>
            <a:off x="6312566" y="24466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同种</a:t>
            </a:r>
            <a:endParaRPr lang="en-US" altLang="zh-CN" sz="2800" dirty="0"/>
          </a:p>
        </p:txBody>
      </p:sp>
      <p:sp>
        <p:nvSpPr>
          <p:cNvPr id="8" name="P_5_AN.38_1#f872729dc.blank?pid=86acd73df&amp;color=0,0,0&amp;vpa=16&amp;vtp=1&amp;bbb=1"/>
          <p:cNvSpPr/>
          <p:nvPr/>
        </p:nvSpPr>
        <p:spPr>
          <a:xfrm>
            <a:off x="3378866" y="3073389"/>
            <a:ext cx="1687513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静电感应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e4a047ca?pid=86acd73df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39_1#cc53eab83?pid=de4a047ca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7_BD.40_1#9306c1ad3?pid=cc53eab83&amp;color=0,0,0&amp;vtp=1&amp;bbb=1&amp;hb=1"/>
          <p:cNvSpPr/>
          <p:nvPr/>
        </p:nvSpPr>
        <p:spPr>
          <a:xfrm>
            <a:off x="612648" y="1782318"/>
            <a:ext cx="10963656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感应起电是因电荷间的相互作用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，使导体内部自由电荷发生移动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造成的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7_AN.41_1#9306c1ad3.bracket?pid=cc53eab83&amp;color=0,0,0&amp;vpa=17&amp;vtp=1"/>
          <p:cNvSpPr/>
          <p:nvPr/>
        </p:nvSpPr>
        <p:spPr>
          <a:xfrm>
            <a:off x="2654967" y="2416683"/>
            <a:ext cx="45402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√</a:t>
            </a:r>
            <a:endParaRPr lang="en-US" altLang="zh-CN" sz="2800" dirty="0"/>
          </a:p>
        </p:txBody>
      </p:sp>
      <p:sp>
        <p:nvSpPr>
          <p:cNvPr id="6" name="QT_7_BD.42_1#c477a9ab2?pid=cc53eab83&amp;color=0,0,0&amp;vtp=1&amp;bbb=1"/>
          <p:cNvSpPr/>
          <p:nvPr/>
        </p:nvSpPr>
        <p:spPr>
          <a:xfrm>
            <a:off x="612648" y="305612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绝缘体也能发生静电感应。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7" name="QT_7_AN.43_1#c477a9ab2.bracket?pid=cc53eab83&amp;color=0,0,0&amp;vpa=18&amp;vtp=1"/>
          <p:cNvSpPr/>
          <p:nvPr/>
        </p:nvSpPr>
        <p:spPr>
          <a:xfrm>
            <a:off x="6236366" y="3042793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8" name="QT_7_AS.44_1#c477a9ab2?pid=cc53eab83&amp;color=0,0,0&amp;vtp=1&amp;bbb=1&amp;hb=1"/>
          <p:cNvSpPr/>
          <p:nvPr/>
        </p:nvSpPr>
        <p:spPr>
          <a:xfrm>
            <a:off x="612648" y="3685603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感应起电不会发生在绝缘体上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，因为绝缘体中几乎不存在能自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由移动的电荷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9" name="QO_6_BD.45_1#afc79c3f6?pid=de4a047ca&amp;color=0,0,0&amp;vtp=1&amp;bbb=1"/>
          <p:cNvSpPr/>
          <p:nvPr/>
        </p:nvSpPr>
        <p:spPr>
          <a:xfrm>
            <a:off x="612648" y="4973193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一个导体靠近带电体，导体两端所带电荷有什么特点？</a:t>
            </a:r>
            <a:endParaRPr lang="en-US" altLang="zh-CN" sz="2800" dirty="0"/>
          </a:p>
        </p:txBody>
      </p:sp>
      <p:sp>
        <p:nvSpPr>
          <p:cNvPr id="10" name="QO_6_AN.46_1#afc79c3f6?pid=de4a047ca&amp;color=0,0,0&amp;vtp=1&amp;bbb=1"/>
          <p:cNvSpPr/>
          <p:nvPr/>
        </p:nvSpPr>
        <p:spPr>
          <a:xfrm>
            <a:off x="612648" y="561708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带等量异种电荷。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 animBg="1"/>
      <p:bldP spid="10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16a003d3?pid=57ac54487&amp;color=0,0,0&amp;vtp=1&amp;bt=1&amp;bbb=1"/>
          <p:cNvSpPr/>
          <p:nvPr/>
        </p:nvSpPr>
        <p:spPr>
          <a:xfrm>
            <a:off x="612648" y="466344"/>
            <a:ext cx="10963656" cy="10871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典例精讲</a:t>
            </a:r>
            <a:endParaRPr lang="en-US" altLang="zh-CN" sz="3200" dirty="0"/>
          </a:p>
        </p:txBody>
      </p:sp>
      <p:pic>
        <p:nvPicPr>
          <p:cNvPr id="3" name="QC_5_BD.47_1#4a7e8d00b?htil=5&amp;pid=e16a003d3&amp;color=0,0,0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07415" y="1209155"/>
            <a:ext cx="2304288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47_2#4a7e8d00b?htil=5&amp;sp=1&amp;pid=e16a003d3&amp;color=0,0,0&amp;vtp=1&amp;bbb=1&amp;hb=1&amp;hs=1"/>
          <p:cNvSpPr/>
          <p:nvPr/>
        </p:nvSpPr>
        <p:spPr>
          <a:xfrm>
            <a:off x="612648" y="1181724"/>
            <a:ext cx="8531352" cy="18632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28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多选题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（2024广东江门高二期中）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如图所示，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A、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为两个相互接触的、用绝缘支柱支持的金属导体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，起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初它们不带电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，在它们的下部贴有金属箔片，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C是带正</a:t>
            </a:r>
            <a:endParaRPr lang="en-US" altLang="zh-CN" sz="2800" dirty="0"/>
          </a:p>
        </p:txBody>
      </p:sp>
      <p:sp>
        <p:nvSpPr>
          <p:cNvPr id="5" name="QC_5_AN.48_1#4a7e8d00b.bracket?pid=e16a003d3&amp;color=0,0,0&amp;vpa=19&amp;vtp=1&amp;bbb=1"/>
          <p:cNvSpPr/>
          <p:nvPr/>
        </p:nvSpPr>
        <p:spPr>
          <a:xfrm>
            <a:off x="8609026" y="3097403"/>
            <a:ext cx="1009650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ABD</a:t>
            </a:r>
            <a:endParaRPr lang="en-US" altLang="zh-CN" sz="2800" dirty="0"/>
          </a:p>
        </p:txBody>
      </p:sp>
      <p:sp>
        <p:nvSpPr>
          <p:cNvPr id="6" name="QC_5_BD.49_1#4a7e8d00b.choices?pid=e16a003d3&amp;color=0,0,0&amp;vtp=1&amp;bbb=1&amp;hs=1"/>
          <p:cNvSpPr/>
          <p:nvPr/>
        </p:nvSpPr>
        <p:spPr>
          <a:xfrm>
            <a:off x="612648" y="3740213"/>
            <a:ext cx="10963656" cy="24967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A、B上的金属箔片都张开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A的左端带负电，B的右端带正电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先把C移走，再把A、B分开，A、B上的金属箔片仍然张开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先把A、B分开，然后移去C，A、B上的金属箔片仍然张开</a:t>
            </a:r>
            <a:endParaRPr lang="en-US" altLang="zh-CN" sz="2800" dirty="0"/>
          </a:p>
        </p:txBody>
      </p:sp>
      <p:sp>
        <p:nvSpPr>
          <p:cNvPr id="7" name="QC_5_BD.47_2#4a7e8d00b?htil=5&amp;sp=1&amp;pid=e16a003d3&amp;color=0,0,0&amp;vtp=1&amp;bbb=1&amp;hb=1&amp;hs=1">
            <a:extLst>
              <a:ext uri="{FF2B5EF4-FFF2-40B4-BE49-F238E27FC236}">
                <a16:creationId xmlns:a16="http://schemas.microsoft.com/office/drawing/2014/main" id="{D25CEB24-2E87-BA7B-88C3-6218E19DB69B}"/>
              </a:ext>
            </a:extLst>
          </p:cNvPr>
          <p:cNvSpPr/>
          <p:nvPr/>
        </p:nvSpPr>
        <p:spPr>
          <a:xfrm>
            <a:off x="611994" y="3110738"/>
            <a:ext cx="10968012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电的小球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，把C移近导体A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，下列说法中正确的是 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df3f2896.fixed?pid=94e658986&amp;color=0,173,163&amp;vtp=1&amp;bbb=1"/>
          <p:cNvSpPr/>
          <p:nvPr/>
        </p:nvSpPr>
        <p:spPr>
          <a:xfrm>
            <a:off x="877824" y="2660904"/>
            <a:ext cx="10552176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第九章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静电场及其应用</a:t>
            </a:r>
            <a:endParaRPr lang="en-US" altLang="zh-CN" sz="4000" dirty="0"/>
          </a:p>
        </p:txBody>
      </p:sp>
      <p:sp>
        <p:nvSpPr>
          <p:cNvPr id="3" name="C_2#cdf3f2896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#cdf3f2896.fixed?pid=94e658986&amp;color=0,173,163&amp;vtp=1&amp;bbb=1"/>
          <p:cNvSpPr/>
          <p:nvPr/>
        </p:nvSpPr>
        <p:spPr>
          <a:xfrm>
            <a:off x="877824" y="3493008"/>
            <a:ext cx="10552176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第1节</a:t>
            </a:r>
            <a:r>
              <a:rPr lang="en-US" altLang="zh-CN" sz="34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电荷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0_1#4a7e8d00b?pid=e16a003d3&amp;color=0,0,0&amp;vtp=1&amp;bt=1&amp;bbb=1&amp;hb=1"/>
          <p:cNvSpPr/>
          <p:nvPr/>
        </p:nvSpPr>
        <p:spPr>
          <a:xfrm>
            <a:off x="612648" y="468000"/>
            <a:ext cx="10963656" cy="31586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当C移近导体A时，根据静电感应特点得出A的左端带负电，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B的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右端带正电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，所以A、B上的金属箔片都张开，故A、B正确；先把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C移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走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，再把A、B分开时，A、B中等量的正负电荷会发生中和，使得A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、B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都不带电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，所以金属箔片不会张开，故C错误；先把A、B分开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，再移去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，A、B带有等量的异种电荷，A、B上的金属箔片仍然张开，故D正确。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3b0d92312?pid=e16a003d3&amp;color=0,0,0&amp;vtp=1&amp;bt=1&amp;bbb=1"/>
          <p:cNvSpPr/>
          <p:nvPr/>
        </p:nvSpPr>
        <p:spPr>
          <a:xfrm>
            <a:off x="612648" y="468000"/>
            <a:ext cx="10963656" cy="1215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总结归纳</a:t>
            </a: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1.三种起电方式对比</a:t>
            </a:r>
            <a:endParaRPr lang="en-US" altLang="zh-CN" sz="2800" dirty="0"/>
          </a:p>
        </p:txBody>
      </p:sp>
      <p:graphicFrame>
        <p:nvGraphicFramePr>
          <p:cNvPr id="22" name="P_5_BD#3b0d92312?colgroup=2,9,6,11&amp;pid=e16a003d3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88253"/>
              </p:ext>
            </p:extLst>
          </p:nvPr>
        </p:nvGraphicFramePr>
        <p:xfrm>
          <a:off x="612648" y="1813184"/>
          <a:ext cx="10963656" cy="3371280"/>
        </p:xfrm>
        <a:graphic>
          <a:graphicData uri="http://schemas.openxmlformats.org/drawingml/2006/table">
            <a:tbl>
              <a:tblPr/>
              <a:tblGrid>
                <a:gridCol w="960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30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82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422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摩擦起电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接触起电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感应起电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6173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产生</a:t>
                      </a: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条件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两个不同绝缘体摩擦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导体与带电体</a:t>
                      </a: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接触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导体靠近带电体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0909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现象</a:t>
                      </a: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和结</a:t>
                      </a: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两物体带上等量异种</a:t>
                      </a: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电荷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导体带上与带</a:t>
                      </a: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电体相同电性</a:t>
                      </a: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的电荷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导体两端出现等量异种电</a:t>
                      </a: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荷，且电性与原带电体</a:t>
                      </a: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近异远同”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P_5_BD#3b0d92312?colgroup=2,9,6,11&amp;pid=e16a003d3&amp;color=0,0,0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772616"/>
              </p:ext>
            </p:extLst>
          </p:nvPr>
        </p:nvGraphicFramePr>
        <p:xfrm>
          <a:off x="612648" y="1164590"/>
          <a:ext cx="10963656" cy="2816544"/>
        </p:xfrm>
        <a:graphic>
          <a:graphicData uri="http://schemas.openxmlformats.org/drawingml/2006/table">
            <a:tbl>
              <a:tblPr/>
              <a:tblGrid>
                <a:gridCol w="960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30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82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422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摩擦起电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接触起电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感应起电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090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原因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不同物质的原子核对</a:t>
                      </a: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核外电子束缚能力不</a:t>
                      </a: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同而发生电子得失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自由电荷在带</a:t>
                      </a: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电体与导体之</a:t>
                      </a: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间发生转移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导体中的自由电子受带正</a:t>
                      </a: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负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）电物体吸引</a:t>
                      </a: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排斥）而靠近（远离）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实质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电荷在物体之间或物体内部的转移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P_5_BD#3b0d92312?colgroup=2,9,6,11&amp;pid=e16a003d3&amp;color=0,0,0&amp;mp=1&amp;vtp=1&amp;bt=1&amp;bbb=1">
            <a:extLst>
              <a:ext uri="{FF2B5EF4-FFF2-40B4-BE49-F238E27FC236}">
                <a16:creationId xmlns:a16="http://schemas.microsoft.com/office/drawing/2014/main" id="{125C4EC7-842B-166A-022A-501B715CC41A}"/>
              </a:ext>
            </a:extLst>
          </p:cNvPr>
          <p:cNvSpPr txBox="1"/>
          <p:nvPr/>
        </p:nvSpPr>
        <p:spPr>
          <a:xfrm>
            <a:off x="10858159" y="466344"/>
            <a:ext cx="718145" cy="5838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zh-CN" altLang="en-US" sz="28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3b0d92312?sp=1&amp;pid=e16a003d3&amp;color=0,0,0&amp;mp=1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2.静电感应中导体接地问题的处理：凡是遇到接地问题时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，该导体与地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球可视为一个导体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，而且该导体可视为近端，带异种电荷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，地球就成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为远端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，带同种电荷。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pic>
        <p:nvPicPr>
          <p:cNvPr id="3" name="P_5_BD#3b0d92312?iti=4&amp;htil=1&amp;pid=e16a003d3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2536" y="2634112"/>
            <a:ext cx="2706624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5_BD#3b0d92312?iti=5&amp;htil=1&amp;pid=e16a003d3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08976" y="2524384"/>
            <a:ext cx="2057400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5_BD#3b0d92312?iti=4&amp;htil=1&amp;pid=e16a003d3&amp;color=0,0,0&amp;vtp=1">
            <a:extLst>
              <a:ext uri="{FF2B5EF4-FFF2-40B4-BE49-F238E27FC236}">
                <a16:creationId xmlns:a16="http://schemas.microsoft.com/office/drawing/2014/main" id="{69401242-0659-F5A8-72BD-1AFCA0EA8626}"/>
              </a:ext>
            </a:extLst>
          </p:cNvPr>
          <p:cNvSpPr/>
          <p:nvPr/>
        </p:nvSpPr>
        <p:spPr>
          <a:xfrm>
            <a:off x="3137567" y="4022984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</a:t>
            </a:r>
            <a:endParaRPr lang="en-US" altLang="zh-CN" sz="2800" dirty="0"/>
          </a:p>
        </p:txBody>
      </p:sp>
      <p:sp>
        <p:nvSpPr>
          <p:cNvPr id="8" name="P_5_BD#3b0d92312?iti=5&amp;htil=1&amp;pid=e16a003d3&amp;color=0,0,0&amp;vtp=1">
            <a:extLst>
              <a:ext uri="{FF2B5EF4-FFF2-40B4-BE49-F238E27FC236}">
                <a16:creationId xmlns:a16="http://schemas.microsoft.com/office/drawing/2014/main" id="{A7B303B7-110B-F410-935F-4098B32A1B6C}"/>
              </a:ext>
            </a:extLst>
          </p:cNvPr>
          <p:cNvSpPr/>
          <p:nvPr/>
        </p:nvSpPr>
        <p:spPr>
          <a:xfrm>
            <a:off x="8619395" y="4032128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93e52e20?sp=1&amp;pid=e16a003d3&amp;color=0,0,0&amp;vtp=1&amp;bt=1&amp;bbb=1"/>
          <p:cNvSpPr/>
          <p:nvPr/>
        </p:nvSpPr>
        <p:spPr>
          <a:xfrm>
            <a:off x="612648" y="468000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p:pic>
        <p:nvPicPr>
          <p:cNvPr id="3" name="QC_6_BD.51_1#c3ad8f467?htil=7&amp;pid=f93e52e20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06772" y="1167452"/>
            <a:ext cx="2112264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51_2#c3ad8f467?htil=7&amp;sp=1&amp;pid=f93e52e20&amp;color=0,0,0&amp;vtp=1&amp;bbb=1&amp;hb=1&amp;hs=1"/>
              <p:cNvSpPr/>
              <p:nvPr/>
            </p:nvSpPr>
            <p:spPr>
              <a:xfrm>
                <a:off x="612648" y="1140020"/>
                <a:ext cx="8723376" cy="1849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多选题如图所示，不带电的枕形导体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两端各贴有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一对金属箔片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。当枕形导体的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端靠近一带正电的导体C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6_BD.51_2#c3ad8f467?htil=7&amp;sp=1&amp;pid=f93e52e20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40020"/>
                <a:ext cx="8723376" cy="1849057"/>
              </a:xfrm>
              <a:prstGeom prst="rect">
                <a:avLst/>
              </a:prstGeom>
              <a:blipFill>
                <a:blip r:embed="rId4"/>
                <a:stretch>
                  <a:fillRect l="-2516" r="-1328" b="-118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AN.52_1#c3ad8f467.bracket?pid=f93e52e20&amp;color=0,0,0&amp;vpa=20&amp;vtp=1&amp;bbb=1"/>
          <p:cNvSpPr/>
          <p:nvPr/>
        </p:nvSpPr>
        <p:spPr>
          <a:xfrm>
            <a:off x="1270666" y="2422085"/>
            <a:ext cx="1009650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BCD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BD.53_1#c3ad8f467.choices?htil=7&amp;pid=f93e52e20&amp;color=0,0,0&amp;vtp=1&amp;bbb=1&amp;hs=1"/>
              <p:cNvSpPr/>
              <p:nvPr/>
            </p:nvSpPr>
            <p:spPr>
              <a:xfrm>
                <a:off x="612648" y="2987172"/>
                <a:ext cx="10963656" cy="2496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端箔片张开，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端箔片闭合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用手触摸枕形导体后，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端箔片张开，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端箔片闭合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用手触摸枕形导体后，将手和C都移走，两对箔片均张开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选项A中两对箔片分别带异号电荷，选项C中两对箔片带同号电荷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6_BD.53_1#c3ad8f467.choices?htil=7&amp;pid=f93e52e20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87172"/>
                <a:ext cx="10963656" cy="2496757"/>
              </a:xfrm>
              <a:prstGeom prst="rect">
                <a:avLst/>
              </a:prstGeom>
              <a:blipFill>
                <a:blip r:embed="rId5"/>
                <a:stretch>
                  <a:fillRect l="-2002" b="-8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4_1#c3ad8f467?pid=f93e52e20&amp;color=0,0,0&amp;vtp=1&amp;bt=1&amp;bbb=1&amp;hb=1"/>
          <p:cNvSpPr/>
          <p:nvPr/>
        </p:nvSpPr>
        <p:spPr>
          <a:xfrm>
            <a:off x="612648" y="468000"/>
            <a:ext cx="10963656" cy="38063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根据静电感应现象可知，带正电的导体C在枕形导体附近时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，A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端带负电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，B端带正电，两端箔片均张开，选项A错误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。用手触摸枕形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导体后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，B端不再是最远端，人是导体，人脚下的地球是最远端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，这样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端不带电，B端箔片闭合，选项B正确。用手触摸枕形导体后，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只有A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端带负电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，将手和C都移走，不再有静电感应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，负电荷便会分布在整个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枕形导体上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，A、B端均带负电，两对箔片均张开，选项C、D正确。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d0f4431c.fixed?pid=cdf3f2896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任务学习三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电荷守恒定律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元电荷</a:t>
            </a:r>
            <a:endParaRPr lang="en-US" altLang="zh-CN" sz="4000" dirty="0"/>
          </a:p>
        </p:txBody>
      </p:sp>
      <p:sp>
        <p:nvSpPr>
          <p:cNvPr id="3" name="C_3#4d0f4431c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1c988621?pid=4d0f4431c&amp;color=0,0,0&amp;vtp=1&amp;bt=1&amp;bbb=1"/>
          <p:cNvSpPr/>
          <p:nvPr/>
        </p:nvSpPr>
        <p:spPr>
          <a:xfrm>
            <a:off x="612648" y="466344"/>
            <a:ext cx="10963656" cy="10871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5_BD#df1be6908?sp=1&amp;pid=f1c988621&amp;color=0,0,0&amp;vtp=1&amp;bbb=1"/>
          <p:cNvSpPr/>
          <p:nvPr/>
        </p:nvSpPr>
        <p:spPr>
          <a:xfrm>
            <a:off x="612648" y="1181724"/>
            <a:ext cx="10963656" cy="38066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.电荷守恒定律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（1）内容：电荷既不会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，也不会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，它只能从一个物体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到另一个物体，或者从物体的一部分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到另一部分；在转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移过程中，电荷的总量保持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（2）另一种表述：一个与外界没有电荷交换的系统，电荷的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保持不变。</a:t>
            </a:r>
            <a:endParaRPr lang="en-US" altLang="zh-CN" sz="2800" dirty="0"/>
          </a:p>
        </p:txBody>
      </p:sp>
      <p:sp>
        <p:nvSpPr>
          <p:cNvPr id="6" name="P_5_AN.55_1#df1be6908.blank?pid=f1c988621&amp;color=0,0,0&amp;vpa=21&amp;vtp=1&amp;bbb=1"/>
          <p:cNvSpPr/>
          <p:nvPr/>
        </p:nvSpPr>
        <p:spPr>
          <a:xfrm>
            <a:off x="4356766" y="17989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创生</a:t>
            </a:r>
            <a:endParaRPr lang="en-US" altLang="zh-CN" sz="2800" dirty="0"/>
          </a:p>
        </p:txBody>
      </p:sp>
      <p:sp>
        <p:nvSpPr>
          <p:cNvPr id="7" name="P_5_AN.56_1#df1be6908.blank?pid=f1c988621&amp;color=0,0,0&amp;vpa=22&amp;vtp=1&amp;bbb=1"/>
          <p:cNvSpPr/>
          <p:nvPr/>
        </p:nvSpPr>
        <p:spPr>
          <a:xfrm>
            <a:off x="6845967" y="17989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消灭</a:t>
            </a:r>
            <a:endParaRPr lang="en-US" altLang="zh-CN" sz="2800" dirty="0"/>
          </a:p>
        </p:txBody>
      </p:sp>
      <p:sp>
        <p:nvSpPr>
          <p:cNvPr id="8" name="P_5_AN.57_1#df1be6908.blank?pid=f1c988621&amp;color=0,0,0&amp;vpa=23&amp;vtp=1&amp;bbb=1"/>
          <p:cNvSpPr/>
          <p:nvPr/>
        </p:nvSpPr>
        <p:spPr>
          <a:xfrm>
            <a:off x="622967" y="24466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转移</a:t>
            </a:r>
            <a:endParaRPr lang="en-US" altLang="zh-CN" sz="2800" dirty="0"/>
          </a:p>
        </p:txBody>
      </p:sp>
      <p:sp>
        <p:nvSpPr>
          <p:cNvPr id="9" name="P_5_AN.58_1#df1be6908.blank?pid=f1c988621&amp;color=0,0,0&amp;vpa=24&amp;vtp=1&amp;bbb=1"/>
          <p:cNvSpPr/>
          <p:nvPr/>
        </p:nvSpPr>
        <p:spPr>
          <a:xfrm>
            <a:off x="7379367" y="24466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转移</a:t>
            </a:r>
            <a:endParaRPr lang="en-US" altLang="zh-CN" sz="2800" dirty="0"/>
          </a:p>
        </p:txBody>
      </p:sp>
      <p:sp>
        <p:nvSpPr>
          <p:cNvPr id="10" name="P_5_AN.59_1#df1be6908.blank?pid=f1c988621&amp;color=0,0,0&amp;vpa=25&amp;vtp=1&amp;bbb=1"/>
          <p:cNvSpPr/>
          <p:nvPr/>
        </p:nvSpPr>
        <p:spPr>
          <a:xfrm>
            <a:off x="4890166" y="30943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不变</a:t>
            </a:r>
            <a:endParaRPr lang="en-US" altLang="zh-CN" sz="2800" dirty="0"/>
          </a:p>
        </p:txBody>
      </p:sp>
      <p:sp>
        <p:nvSpPr>
          <p:cNvPr id="11" name="P_5_AN.60_1#df1be6908.blank?pid=f1c988621&amp;color=0,0,0&amp;vpa=26&amp;vtp=1&amp;bbb=1"/>
          <p:cNvSpPr/>
          <p:nvPr/>
        </p:nvSpPr>
        <p:spPr>
          <a:xfrm>
            <a:off x="10046367" y="3742044"/>
            <a:ext cx="1330325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代数和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df1be6908?sp=1&amp;pid=f1c988621&amp;color=0,0,0&amp;vtp=1&amp;bt=1&amp;bbb=1"/>
              <p:cNvSpPr/>
              <p:nvPr/>
            </p:nvSpPr>
            <p:spPr>
              <a:xfrm>
                <a:off x="612648" y="468000"/>
                <a:ext cx="10963656" cy="3937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.元电荷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（1）定义：最小的电荷量，用符号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𝑒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（2）元电荷的大小：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𝑒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=1.602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176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634×</m:t>
                    </m:r>
                    <m:sSup>
                      <m:sSup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−19</m:t>
                        </m:r>
                      </m:sup>
                    </m:sSup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，在计算中通常取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𝑒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（3）电子的比荷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：电子的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与电子的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之比。其值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𝑒</m:t>
                        </m:r>
                      </m:num>
                      <m:den>
                        <m:sSub>
                          <m:sSub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e</m:t>
                            </m:r>
                          </m:sub>
                        </m:sSub>
                      </m:den>
                    </m:f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=1.76×</m:t>
                    </m:r>
                    <m:sSup>
                      <m:sSup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11</m:t>
                        </m:r>
                      </m:sup>
                    </m:sSup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kg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P_5_BD#df1be6908?sp=1&amp;pid=f1c98862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937000"/>
              </a:xfrm>
              <a:prstGeom prst="rect">
                <a:avLst/>
              </a:prstGeom>
              <a:blipFill>
                <a:blip r:embed="rId3"/>
                <a:stretch>
                  <a:fillRect l="-2002" b="-15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5_AN.61_1#df1be6908.blank?pid=f1c988621&amp;color=0,0,0&amp;vpa=27&amp;vtp=1&amp;bbb=1"/>
              <p:cNvSpPr/>
              <p:nvPr/>
            </p:nvSpPr>
            <p:spPr>
              <a:xfrm>
                <a:off x="1171703" y="2488571"/>
                <a:ext cx="2303653" cy="4314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𝟔𝟎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𝟏𝟗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P_5_AN.61_1#df1be6908.blank?pid=f1c988621&amp;color=0,0,0&amp;vpa=2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1703" y="2488571"/>
                <a:ext cx="2303653" cy="4314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P_5_AN.62_1#df1be6908.blank?pid=f1c988621&amp;color=0,0,0&amp;vpa=28&amp;vtp=1&amp;bbb=1"/>
              <p:cNvSpPr/>
              <p:nvPr/>
            </p:nvSpPr>
            <p:spPr>
              <a:xfrm>
                <a:off x="4789360" y="3136779"/>
                <a:ext cx="1447800" cy="41852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6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电荷量</a:t>
                </a: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𝒆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7" name="P_5_AN.62_1#df1be6908.blank?pid=f1c988621&amp;color=0,0,0&amp;vpa=2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360" y="3136779"/>
                <a:ext cx="1447800" cy="418529"/>
              </a:xfrm>
              <a:prstGeom prst="rect">
                <a:avLst/>
              </a:prstGeom>
              <a:blipFill>
                <a:blip r:embed="rId5"/>
                <a:stretch>
                  <a:fillRect l="-9283" t="-32353" b="-485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P_5_AN.63_1#df1be6908.blank?pid=f1c988621&amp;color=0,0,0&amp;vpa=29&amp;vtp=1&amp;bbb=1"/>
              <p:cNvSpPr/>
              <p:nvPr/>
            </p:nvSpPr>
            <p:spPr>
              <a:xfrm>
                <a:off x="7748460" y="3136779"/>
                <a:ext cx="1381570" cy="41852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6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𝐞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8" name="P_5_AN.63_1#df1be6908.blank?pid=f1c988621&amp;color=0,0,0&amp;vpa=2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8460" y="3136779"/>
                <a:ext cx="1381570" cy="418529"/>
              </a:xfrm>
              <a:prstGeom prst="rect">
                <a:avLst/>
              </a:prstGeom>
              <a:blipFill>
                <a:blip r:embed="rId6"/>
                <a:stretch>
                  <a:fillRect l="-9251" t="-32353" b="-485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4c7f84c9?pid=f1c988621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64_1#20650c12a?pid=f4c7f84c9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7_BD.65_1#de0d569f2?pid=20650c12a&amp;color=0,0,0&amp;vtp=1&amp;bbb=1"/>
          <p:cNvSpPr/>
          <p:nvPr/>
        </p:nvSpPr>
        <p:spPr>
          <a:xfrm>
            <a:off x="612648" y="177914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元电荷是最小的带电体。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7_AN.66_1#de0d569f2.bracket?pid=20650c12a&amp;color=0,0,0&amp;vpa=30&amp;vtp=1"/>
          <p:cNvSpPr/>
          <p:nvPr/>
        </p:nvSpPr>
        <p:spPr>
          <a:xfrm>
            <a:off x="6236366" y="1765808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6" name="QT_7_AS.67_1#de0d569f2?pid=20650c12a&amp;color=0,0,0&amp;vtp=1&amp;bbb=1"/>
          <p:cNvSpPr/>
          <p:nvPr/>
        </p:nvSpPr>
        <p:spPr>
          <a:xfrm>
            <a:off x="612648" y="240080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元电荷是最小的电荷量。</a:t>
            </a:r>
            <a:endParaRPr lang="en-US" altLang="zh-CN" sz="2800" dirty="0"/>
          </a:p>
        </p:txBody>
      </p:sp>
      <p:sp>
        <p:nvSpPr>
          <p:cNvPr id="7" name="QT_7_BD.68_1#00a3c9c2b?pid=20650c12a&amp;color=0,0,0&amp;vtp=1&amp;bbb=1"/>
          <p:cNvSpPr/>
          <p:nvPr/>
        </p:nvSpPr>
        <p:spPr>
          <a:xfrm>
            <a:off x="612648" y="302247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元电荷也有正负之分，电子所带电荷就是负的元电荷。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8" name="QT_7_AN.69_1#00a3c9c2b.bracket?pid=20650c12a&amp;color=0,0,0&amp;vpa=31&amp;vtp=1"/>
          <p:cNvSpPr/>
          <p:nvPr/>
        </p:nvSpPr>
        <p:spPr>
          <a:xfrm>
            <a:off x="10808367" y="3009138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9" name="QT_7_AS.70_1#00a3c9c2b?pid=20650c12a&amp;color=0,0,0&amp;vtp=1&amp;bbb=1"/>
          <p:cNvSpPr/>
          <p:nvPr/>
        </p:nvSpPr>
        <p:spPr>
          <a:xfrm>
            <a:off x="612648" y="364413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元电荷就是最小的电荷量，没有正负之分。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8" grpId="0" build="p" animBg="1"/>
      <p:bldP spid="9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de5c39636?pid=cdf3f2896&amp;color=0,0,0&amp;vtp=1&amp;bt=1&amp;bbb=1&amp;hb=1"/>
          <p:cNvSpPr/>
          <p:nvPr/>
        </p:nvSpPr>
        <p:spPr>
          <a:xfrm>
            <a:off x="612648" y="468000"/>
            <a:ext cx="10963656" cy="38063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课时学习素养目标：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.知道自然界中的两种电荷及它们之间的相互作用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规律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;知道电荷量的概念及单位。（物理观念）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.理解摩擦起电、感应起电和接触起电。（物理观念）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.理解电荷守恒定律；知道元电荷、比荷的概念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，体会电荷量是不连续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。（物理观念、科学思维）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.知道验电器的两种应用方式及原理。（科学思维）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71_1#90e4c9ee1?pid=f4c7f84c9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电荷量能不能连续变化？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72_1#90e4c9ee1?pid=f4c7f84c9&amp;color=0,0,0&amp;vtp=1&amp;bbb=1"/>
              <p:cNvSpPr/>
              <p:nvPr/>
            </p:nvSpPr>
            <p:spPr>
              <a:xfrm>
                <a:off x="612648" y="1112652"/>
                <a:ext cx="10963656" cy="5536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所有带电体的电荷量都是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的整数倍，电荷量不能连续变化。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6_AN.72_1#90e4c9ee1?pid=f4c7f84c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12652"/>
                <a:ext cx="10963656" cy="553657"/>
              </a:xfrm>
              <a:prstGeom prst="rect">
                <a:avLst/>
              </a:prstGeom>
              <a:blipFill>
                <a:blip r:embed="rId3"/>
                <a:stretch>
                  <a:fillRect l="-2002" b="-4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BD.73_1#10d243948?pid=f4c7f84c9&amp;color=0,0,0&amp;vtp=1&amp;bbb=1&amp;hb=1"/>
          <p:cNvSpPr/>
          <p:nvPr/>
        </p:nvSpPr>
        <p:spPr>
          <a:xfrm>
            <a:off x="612648" y="1669039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三种起电方式（摩擦起电、接触起电、感应起电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）是否违反电荷守恒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定律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2800" dirty="0"/>
          </a:p>
        </p:txBody>
      </p:sp>
      <p:sp>
        <p:nvSpPr>
          <p:cNvPr id="5" name="QO_6_AN.74_1#10d243948?pid=f4c7f84c9&amp;color=0,0,0&amp;vtp=1&amp;bbb=1&amp;hb=1"/>
          <p:cNvSpPr/>
          <p:nvPr/>
        </p:nvSpPr>
        <p:spPr>
          <a:xfrm>
            <a:off x="612648" y="2956374"/>
            <a:ext cx="10963656" cy="18635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摩擦起电和接触起电的本质是电子从一个物体转移到另一个物体；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感应起电的本质是电子从物体的一部分转移到另一部分。三种起电过程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都没有创造电荷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，其本质都是电子的转移，都遵循电荷守恒定律。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87f3e2cb?pid=4d0f4431c&amp;color=0,0,0&amp;vtp=1&amp;bt=1&amp;bbb=1"/>
          <p:cNvSpPr/>
          <p:nvPr/>
        </p:nvSpPr>
        <p:spPr>
          <a:xfrm>
            <a:off x="612648" y="466344"/>
            <a:ext cx="10963656" cy="10871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典例精讲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75_1#3ea819040?pid=c87f3e2cb&amp;color=0,0,0&amp;vtp=1&amp;bbb=1&amp;hb=1"/>
              <p:cNvSpPr/>
              <p:nvPr/>
            </p:nvSpPr>
            <p:spPr>
              <a:xfrm>
                <a:off x="612648" y="1180978"/>
                <a:ext cx="10963656" cy="2511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有三个相同的金属小球A、B、C，其中小球A带有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2.0×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正电荷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，小球B、C不带电。现在让小球C先与小球A接触后分开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，再让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小球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B与小球A接触后分开，最后让小球B与小球C接触后分开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，最终三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个小球带电荷量分别是多少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5_BD.75_1#3ea819040?pid=c87f3e2c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0978"/>
                <a:ext cx="10963656" cy="2511235"/>
              </a:xfrm>
              <a:prstGeom prst="rect">
                <a:avLst/>
              </a:prstGeom>
              <a:blipFill>
                <a:blip r:embed="rId3"/>
                <a:stretch>
                  <a:fillRect l="-2002" r="-1335" b="-82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5_AN.76_1#3ea819040?pid=c87f3e2cb&amp;color=0,0,0&amp;vtp=1&amp;bbb=1"/>
          <p:cNvSpPr/>
          <p:nvPr/>
        </p:nvSpPr>
        <p:spPr>
          <a:xfrm>
            <a:off x="612648" y="3745739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见解析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S.77_1#3ea819040?pid=c87f3e2cb&amp;color=0,0,0&amp;vtp=1&amp;bt=1&amp;bbb=1&amp;hb=1"/>
              <p:cNvSpPr/>
              <p:nvPr/>
            </p:nvSpPr>
            <p:spPr>
              <a:xfrm>
                <a:off x="612648" y="468000"/>
                <a:ext cx="10963656" cy="28402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A和C接触后分开，根据平均分配原则,小球A、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C带的电荷量均</a:t>
                </a:r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2.0×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−5</m:t>
                            </m:r>
                          </m:sup>
                        </m:sSup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，再让小球B与小球A接触后分开，小球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A、</a:t>
                </a:r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带的电荷量均为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1.0×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−5</m:t>
                            </m:r>
                          </m:sup>
                        </m:sSup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=5×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，最后让小球B与小球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C接触</a:t>
                </a:r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后分开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，小球B、C带的电荷量均为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1.0×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−5</m:t>
                            </m:r>
                          </m:sup>
                        </m:s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+5×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−6</m:t>
                            </m:r>
                          </m:sup>
                        </m:sSup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=7.5×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O_5_AS.77_1#3ea819040?pid=c87f3e2c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840292"/>
              </a:xfrm>
              <a:prstGeom prst="rect">
                <a:avLst/>
              </a:prstGeom>
              <a:blipFill>
                <a:blip r:embed="rId3"/>
                <a:stretch>
                  <a:fillRect l="-2002" r="-445" b="-42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a5bf0a8e2?pid=c87f3e2cb&amp;color=0,0,0&amp;vtp=1&amp;bt=1&amp;bbb=1&amp;hb=1"/>
              <p:cNvSpPr/>
              <p:nvPr/>
            </p:nvSpPr>
            <p:spPr>
              <a:xfrm>
                <a:off x="612648" y="468000"/>
                <a:ext cx="10963656" cy="38066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总结归纳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两金属导体接触后电荷量的分配规律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1）当两个导体材料、形状不同时，接触后再分开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，只能使两者均带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，但无法确定电荷量的多少。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2）两个完全相同的金属球（带电荷量大小分别为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）接触后电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荷量的分配规律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5_BD#a5bf0a8e2?pid=c87f3e2c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806635"/>
              </a:xfrm>
              <a:prstGeom prst="rect">
                <a:avLst/>
              </a:prstGeom>
              <a:blipFill>
                <a:blip r:embed="rId3"/>
                <a:stretch>
                  <a:fillRect l="-2002" r="-667" b="-54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_BD#a5bf0a8e2?pid=c87f3e2cb&amp;color=0,0,0&amp;mp=1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85416" y="468000"/>
            <a:ext cx="7818120" cy="335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a2731ec2?sp=1&amp;pid=c87f3e2cb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78_1#6e5cba99a?pid=ba2731ec2&amp;color=0,0,0&amp;vtp=1&amp;bbb=1&amp;hb=1"/>
              <p:cNvSpPr/>
              <p:nvPr/>
            </p:nvSpPr>
            <p:spPr>
              <a:xfrm>
                <a:off x="612648" y="1135253"/>
                <a:ext cx="10963656" cy="1849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有三个完全相同的金属球，球A带的电荷量为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，球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B带的电荷量为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，球C不带电。现先把球A与球B接触后分开，再让球B与球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C接触后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，最后球B再次与球A接触后分开，则球B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的电荷量为(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6_BD.78_1#6e5cba99a?pid=ba2731ec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10963656" cy="1849057"/>
              </a:xfrm>
              <a:prstGeom prst="rect">
                <a:avLst/>
              </a:prstGeom>
              <a:blipFill>
                <a:blip r:embed="rId3"/>
                <a:stretch>
                  <a:fillRect l="-2002" r="-1279" b="-115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79_1#6e5cba99a.bracket?pid=ba2731ec2&amp;color=0,0,0&amp;vpa=32&amp;vtp=1"/>
          <p:cNvSpPr/>
          <p:nvPr/>
        </p:nvSpPr>
        <p:spPr>
          <a:xfrm>
            <a:off x="9887617" y="2417318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80_1#6e5cba99a.choices?pid=ba2731ec2&amp;color=0,0,0&amp;vtp=1&amp;bbb=1"/>
              <p:cNvSpPr/>
              <p:nvPr/>
            </p:nvSpPr>
            <p:spPr>
              <a:xfrm>
                <a:off x="612648" y="2987675"/>
                <a:ext cx="10963656" cy="82937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7100"/>
                  </a:lnSpc>
                  <a:tabLst>
                    <a:tab pos="2883789" algn="l"/>
                    <a:tab pos="5589778" algn="l"/>
                    <a:tab pos="8295768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C_6_BD.80_1#6e5cba99a.choices?pid=ba2731ec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87675"/>
                <a:ext cx="10963656" cy="829374"/>
              </a:xfrm>
              <a:prstGeom prst="rect">
                <a:avLst/>
              </a:prstGeom>
              <a:blipFill>
                <a:blip r:embed="rId4"/>
                <a:stretch>
                  <a:fillRect l="-2002" b="-147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81_1#6e5cba99a?pid=ba2731ec2&amp;color=0,0,0&amp;vtp=1&amp;bt=1&amp;bbb=1&amp;hb=1"/>
              <p:cNvSpPr/>
              <p:nvPr/>
            </p:nvSpPr>
            <p:spPr>
              <a:xfrm>
                <a:off x="612648" y="468000"/>
                <a:ext cx="10963656" cy="316623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先把球A与球B接触后分开，则A、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B带的电荷量变为</a:t>
                </a:r>
              </a:p>
              <a:p>
                <a:pPr latinLnBrk="1">
                  <a:lnSpc>
                    <a:spcPts val="6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B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，再让球B与球C接触后分开，则B、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C带的电荷量变为</a:t>
                </a:r>
              </a:p>
              <a:p>
                <a:pPr latinLnBrk="1">
                  <a:lnSpc>
                    <a:spcPts val="6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B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，最后球B再次与球A接触后分开，则球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B带的电荷量为</a:t>
                </a:r>
              </a:p>
              <a:p>
                <a:pPr latinLnBrk="1">
                  <a:lnSpc>
                    <a:spcPts val="64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″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B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𝑞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A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𝑞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B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′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𝑞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𝑞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4</m:t>
                            </m:r>
                          </m:den>
                        </m:f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，故选A。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AS.81_1#6e5cba99a?pid=ba2731ec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166237"/>
              </a:xfrm>
              <a:prstGeom prst="rect">
                <a:avLst/>
              </a:prstGeom>
              <a:blipFill>
                <a:blip r:embed="rId3"/>
                <a:stretch>
                  <a:fillRect l="-2002" b="-3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0450e7f2.fixed?pid=cdf3f2896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4800"/>
              </a:lnSpc>
            </a:pPr>
            <a:r>
              <a:rPr lang="en-US" altLang="zh-CN" sz="39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任务学习四</a:t>
            </a:r>
            <a:r>
              <a:rPr lang="en-US" altLang="zh-CN" sz="39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9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验电器的两种应用方式及原理</a:t>
            </a:r>
            <a:endParaRPr lang="en-US" altLang="zh-CN" sz="3900" dirty="0"/>
          </a:p>
        </p:txBody>
      </p:sp>
      <p:sp>
        <p:nvSpPr>
          <p:cNvPr id="3" name="C_3#20450e7f2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d5678bae?pid=20450e7f2&amp;color=0,0,0&amp;vtp=1&amp;bt=1&amp;bbb=1"/>
          <p:cNvSpPr/>
          <p:nvPr/>
        </p:nvSpPr>
        <p:spPr>
          <a:xfrm>
            <a:off x="612648" y="466344"/>
            <a:ext cx="10963656" cy="10871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5_BD#eb41f7462?sp=1&amp;pid=6d5678bae&amp;color=0,0,0&amp;vtp=1&amp;bbb=1&amp;hb=1"/>
          <p:cNvSpPr/>
          <p:nvPr/>
        </p:nvSpPr>
        <p:spPr>
          <a:xfrm>
            <a:off x="612648" y="1181724"/>
            <a:ext cx="10963656" cy="25112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1.带电体接触验电器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当带电的物体与验电器上面的金属球接触时，有一部分电荷转移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到验电器上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，与金属杆相连的两个金属箔片带上同种电荷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，因相互排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斥而张开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，如图甲。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eb41f7462?sp=1&amp;pid=6d5678bae&amp;color=0,0,0&amp;mp=1&amp;vtp=1&amp;bt=1&amp;bbb=1&amp;hb=1"/>
          <p:cNvSpPr/>
          <p:nvPr/>
        </p:nvSpPr>
        <p:spPr>
          <a:xfrm>
            <a:off x="612648" y="468000"/>
            <a:ext cx="10963656" cy="25112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2.带电体靠近验电器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当带电体靠近验电器的金属球时，带电体会使验电器的金属球感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应出异种电荷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，而金属箔片上会感应出同种电荷（感应起电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），两箔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片因相互排斥而张开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，如图乙。</a:t>
            </a:r>
            <a:endParaRPr lang="en-US" altLang="zh-CN" sz="2800" dirty="0"/>
          </a:p>
        </p:txBody>
      </p:sp>
      <p:pic>
        <p:nvPicPr>
          <p:cNvPr id="3" name="P_5_BD#eb41f7462?htil=1&amp;pid=6d5678bae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32888" y="3105028"/>
            <a:ext cx="1636776" cy="249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5_BD#eb41f7462?htil=1&amp;pid=6d5678bae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82712" y="3095884"/>
            <a:ext cx="1719072" cy="250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d789c2e53?lid=d789c2e53&amp;cid=d789c2e53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1527048"/>
            <a:ext cx="429768" cy="429768"/>
          </a:xfrm>
          <a:prstGeom prst="rect">
            <a:avLst/>
          </a:prstGeom>
        </p:spPr>
      </p:pic>
      <p:sp>
        <p:nvSpPr>
          <p:cNvPr id="3" name="C_1#目录1:d789c2e53?lid=d789c2e53&amp;cid=d789c2e53&amp;vtp=1&amp;bt=1&amp;bbb=1">
            <a:hlinkClick r:id="rId3" action="ppaction://hlinksldjump"/>
          </p:cNvPr>
          <p:cNvSpPr/>
          <p:nvPr/>
        </p:nvSpPr>
        <p:spPr>
          <a:xfrm>
            <a:off x="3675888" y="1490472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任务学习一</a:t>
            </a:r>
            <a:r>
              <a:rPr lang="en-US" altLang="zh-CN" sz="31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电荷</a:t>
            </a:r>
            <a:endParaRPr lang="en-US" altLang="zh-CN" sz="3050" dirty="0"/>
          </a:p>
        </p:txBody>
      </p:sp>
      <p:pic>
        <p:nvPicPr>
          <p:cNvPr id="4" name="C_1#目录1:d789c2e53?lid=57ac54487&amp;cid=57ac54487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2468880"/>
            <a:ext cx="429768" cy="429768"/>
          </a:xfrm>
          <a:prstGeom prst="rect">
            <a:avLst/>
          </a:prstGeom>
        </p:spPr>
      </p:pic>
      <p:sp>
        <p:nvSpPr>
          <p:cNvPr id="5" name="C_1#目录1:d789c2e53?lid=57ac54487&amp;cid=57ac54487&amp;vtp=1&amp;bbb=1">
            <a:hlinkClick r:id="rId5" action="ppaction://hlinksldjump"/>
          </p:cNvPr>
          <p:cNvSpPr/>
          <p:nvPr/>
        </p:nvSpPr>
        <p:spPr>
          <a:xfrm>
            <a:off x="3675888" y="2432304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任务学习二</a:t>
            </a:r>
            <a:r>
              <a:rPr lang="en-US" altLang="zh-CN" sz="31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静电感应</a:t>
            </a:r>
            <a:endParaRPr lang="en-US" altLang="zh-CN" sz="3050" dirty="0"/>
          </a:p>
        </p:txBody>
      </p:sp>
      <p:pic>
        <p:nvPicPr>
          <p:cNvPr id="6" name="C_1#目录1:d789c2e53?lid=4d0f4431c&amp;cid=4d0f4431c&amp;vtp=1" descr="preencoded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3401568"/>
            <a:ext cx="429768" cy="429768"/>
          </a:xfrm>
          <a:prstGeom prst="rect">
            <a:avLst/>
          </a:prstGeom>
        </p:spPr>
      </p:pic>
      <p:sp>
        <p:nvSpPr>
          <p:cNvPr id="7" name="C_1#目录1:d789c2e53?lid=4d0f4431c&amp;cid=4d0f4431c&amp;vtp=1&amp;bbb=1">
            <a:hlinkClick r:id="rId6" action="ppaction://hlinksldjump"/>
          </p:cNvPr>
          <p:cNvSpPr/>
          <p:nvPr/>
        </p:nvSpPr>
        <p:spPr>
          <a:xfrm>
            <a:off x="3675888" y="3364992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任务学习三</a:t>
            </a:r>
            <a:r>
              <a:rPr lang="en-US" altLang="zh-CN" sz="31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电荷守恒定律</a:t>
            </a:r>
            <a:r>
              <a:rPr lang="en-US" altLang="zh-CN" sz="31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元电荷</a:t>
            </a:r>
            <a:endParaRPr lang="en-US" altLang="zh-CN" sz="3050" dirty="0"/>
          </a:p>
        </p:txBody>
      </p:sp>
      <p:pic>
        <p:nvPicPr>
          <p:cNvPr id="8" name="C_1#目录1:d789c2e53?lid=20450e7f2&amp;cid=20450e7f2&amp;vtp=1" descr="preencoded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4334256"/>
            <a:ext cx="429768" cy="429768"/>
          </a:xfrm>
          <a:prstGeom prst="rect">
            <a:avLst/>
          </a:prstGeom>
        </p:spPr>
      </p:pic>
      <p:sp>
        <p:nvSpPr>
          <p:cNvPr id="9" name="C_1#目录1:d789c2e53?lid=20450e7f2&amp;cid=20450e7f2&amp;vtp=1&amp;bbb=1">
            <a:hlinkClick r:id="rId7" action="ppaction://hlinksldjump"/>
          </p:cNvPr>
          <p:cNvSpPr/>
          <p:nvPr/>
        </p:nvSpPr>
        <p:spPr>
          <a:xfrm>
            <a:off x="3675888" y="4297680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任务学习四</a:t>
            </a:r>
            <a:r>
              <a:rPr lang="en-US" altLang="zh-CN" sz="31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验电器的两种应用方式及原理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d7b650a9?pid=20450e7f2&amp;color=0,0,0&amp;vtp=1&amp;bt=1&amp;bbb=1"/>
          <p:cNvSpPr/>
          <p:nvPr/>
        </p:nvSpPr>
        <p:spPr>
          <a:xfrm>
            <a:off x="612648" y="466344"/>
            <a:ext cx="10963656" cy="10871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典例精讲</a:t>
            </a:r>
            <a:endParaRPr lang="en-US" altLang="zh-CN" sz="3200" dirty="0"/>
          </a:p>
        </p:txBody>
      </p:sp>
      <p:sp>
        <p:nvSpPr>
          <p:cNvPr id="3" name="QC_5_BD.82_1#b95ce5569?pid=0d7b650a9&amp;color=0,0,0&amp;vtp=1&amp;bbb=1&amp;hb=1"/>
          <p:cNvSpPr/>
          <p:nvPr/>
        </p:nvSpPr>
        <p:spPr>
          <a:xfrm>
            <a:off x="612648" y="1181724"/>
            <a:ext cx="10963656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例4</a:t>
            </a:r>
            <a:r>
              <a:rPr lang="en-US" altLang="zh-CN" sz="28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使带电的金属球靠近不带电的验电器，验电器的箔片张开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。下列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各图表示验电器上感应电荷的分布情况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4" name="QC_5_AN.83_1#b95ce5569.bracket?pid=0d7b650a9&amp;color=0,0,0&amp;vpa=33&amp;vtp=1"/>
          <p:cNvSpPr/>
          <p:nvPr/>
        </p:nvSpPr>
        <p:spPr>
          <a:xfrm>
            <a:off x="8814467" y="1816089"/>
            <a:ext cx="495300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5" name="QC_5_BD.84_1#b95ce5569.choices?pid=0d7b650a9&amp;color=0,0,0&amp;vtp=1&amp;bbb=1"/>
          <p:cNvSpPr/>
          <p:nvPr/>
        </p:nvSpPr>
        <p:spPr>
          <a:xfrm>
            <a:off x="612648" y="2478024"/>
            <a:ext cx="10963656" cy="127635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1400"/>
              </a:lnSpc>
              <a:tabLst>
                <a:tab pos="3210814" algn="l"/>
                <a:tab pos="5875528" algn="l"/>
                <a:tab pos="8540242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4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</a:t>
            </a:r>
            <a:r>
              <a:rPr lang="en-US" altLang="zh-CN" sz="2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</a:t>
            </a:r>
            <a:r>
              <a:rPr lang="en-US" altLang="zh-CN" sz="2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</a:t>
            </a:r>
            <a:r>
              <a:rPr lang="en-US" altLang="zh-CN" sz="2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C_5_BD.84_1#b95ce5569.choice_image?pid=0d7b650a9&amp;color=0,0,0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270" y="2455545"/>
            <a:ext cx="1874520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84_1#b95ce5569.choice_image?pid=0d7b650a9&amp;color=0,0,0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40194" y="2455545"/>
            <a:ext cx="1344168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5_BD.84_1#b95ce5569.choice_image?pid=0d7b650a9&amp;color=0,0,0&amp;iip=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05288" y="2455545"/>
            <a:ext cx="1344168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5_BD.84_1#b95ce5569.choice_image?pid=0d7b650a9&amp;color=0,0,0&amp;iip=4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84671" y="2455545"/>
            <a:ext cx="1298448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C_5_AS.85_1#b95ce5569?pid=0d7b650a9&amp;color=0,0,0&amp;vtp=1&amp;bbb=1&amp;hb=1"/>
          <p:cNvSpPr/>
          <p:nvPr/>
        </p:nvSpPr>
        <p:spPr>
          <a:xfrm>
            <a:off x="612648" y="3760470"/>
            <a:ext cx="10963656" cy="1215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由静电感应特点可知，近端感应出异种电荷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，远端感应出同种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，故选B。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0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57a02bd1?sp=1&amp;pid=0d7b650a9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p:pic>
        <p:nvPicPr>
          <p:cNvPr id="3" name="QC_6_BD.86_1#4107600d5?htil=9&amp;pid=357a02bd1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82158" y="1162685"/>
            <a:ext cx="1353312" cy="227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86_2#4107600d5?htil=9&amp;sp=1&amp;pid=357a02bd1&amp;color=0,0,0&amp;vtp=1&amp;bbb=1&amp;hb=1"/>
              <p:cNvSpPr/>
              <p:nvPr/>
            </p:nvSpPr>
            <p:spPr>
              <a:xfrm>
                <a:off x="612648" y="1135253"/>
                <a:ext cx="9482328" cy="1849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如图，用一根丝绸摩擦过的玻璃棒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，靠近不带电验电器的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金属小球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，然后用手指瞬间接触一下验电器小球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，再拿开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玻璃棒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，验电器小球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和金属箔片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的带电情况是(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6_BD.86_2#4107600d5?htil=9&amp;sp=1&amp;pid=357a02bd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9482328" cy="1849057"/>
              </a:xfrm>
              <a:prstGeom prst="rect">
                <a:avLst/>
              </a:prstGeom>
              <a:blipFill>
                <a:blip r:embed="rId4"/>
                <a:stretch>
                  <a:fillRect l="-2315" b="-115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AN.87_1#4107600d5.bracket?pid=357a02bd1&amp;color=0,0,0&amp;vpa=34&amp;vtp=1"/>
          <p:cNvSpPr/>
          <p:nvPr/>
        </p:nvSpPr>
        <p:spPr>
          <a:xfrm>
            <a:off x="8458867" y="2417318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BD.88_1#4107600d5.choices?htil=9&amp;pid=357a02bd1&amp;color=0,0,0&amp;vtp=1&amp;bbb=1"/>
              <p:cNvSpPr/>
              <p:nvPr/>
            </p:nvSpPr>
            <p:spPr>
              <a:xfrm>
                <a:off x="612648" y="2987675"/>
                <a:ext cx="9482328" cy="2496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手指接触验电器小球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不带电，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带正电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手指接触验电器小球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均带正电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拿开玻璃棒后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均带负电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拿开玻璃棒后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带负电，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带正电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6_BD.88_1#4107600d5.choices?htil=9&amp;pid=357a02bd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87675"/>
                <a:ext cx="9482328" cy="2496757"/>
              </a:xfrm>
              <a:prstGeom prst="rect">
                <a:avLst/>
              </a:prstGeom>
              <a:blipFill>
                <a:blip r:embed="rId5"/>
                <a:stretch>
                  <a:fillRect l="-2315" b="-8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89_1#4107600d5?pid=357a02bd1&amp;color=0,0,0&amp;vtp=1&amp;bt=1&amp;bbb=1&amp;hb=1"/>
              <p:cNvSpPr/>
              <p:nvPr/>
            </p:nvSpPr>
            <p:spPr>
              <a:xfrm>
                <a:off x="612648" y="468000"/>
                <a:ext cx="10963656" cy="18632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丝绸摩擦过的玻璃棒带正电，手指接触验电器小球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，根据感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应起电的特点可知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带负电，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不带电，故A、B错误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；拿开玻璃棒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后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上负电荷重新分布，导致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均带负电，故C正确，D错误。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AS.89_1#4107600d5?pid=357a02bd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863217"/>
              </a:xfrm>
              <a:prstGeom prst="rect">
                <a:avLst/>
              </a:prstGeom>
              <a:blipFill>
                <a:blip r:embed="rId3"/>
                <a:stretch>
                  <a:fillRect l="-2002" r="-1279" b="-114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789c2e53.fixed?pid=cdf3f2896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任务学习一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电荷</a:t>
            </a:r>
            <a:endParaRPr lang="en-US" altLang="zh-CN" sz="4000" dirty="0"/>
          </a:p>
        </p:txBody>
      </p:sp>
      <p:sp>
        <p:nvSpPr>
          <p:cNvPr id="3" name="C_3#d789c2e53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_2#8c0ec3c80?iti=1&amp;htil=1&amp;pid=d789c2e53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99032" y="559440"/>
            <a:ext cx="2075688" cy="17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QO_4_BD.1_3#8c0ec3c80?iti=2&amp;htil=1&amp;pid=d789c2e53&amp;color=0,0,0&amp;vtp=1&amp;bt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49240" y="468000"/>
            <a:ext cx="1499616" cy="180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1_4#8c0ec3c80?iti=3&amp;htil=1&amp;pid=d789c2e53&amp;color=0,0,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76488" y="532008"/>
            <a:ext cx="2542032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1_5#8c0ec3c80?iti=1&amp;htil=1&amp;pid=d789c2e53&amp;color=0,0,0&amp;vtp=1&amp;bbb=1&amp;hb=1"/>
          <p:cNvSpPr/>
          <p:nvPr/>
        </p:nvSpPr>
        <p:spPr>
          <a:xfrm>
            <a:off x="704088" y="2396368"/>
            <a:ext cx="3465576" cy="16357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摩擦过的琥珀吸</a:t>
            </a:r>
          </a:p>
          <a:p>
            <a:pPr algn="ctr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引轻小物体</a:t>
            </a:r>
            <a:endParaRPr lang="en-US" altLang="zh-CN" sz="2800" dirty="0"/>
          </a:p>
        </p:txBody>
      </p:sp>
      <p:sp>
        <p:nvSpPr>
          <p:cNvPr id="6" name="QO_4_BD.1_6#8c0ec3c80?iti=2&amp;htil=1&amp;pid=d789c2e53&amp;color=0,0,0&amp;vtp=1&amp;bbb=1"/>
          <p:cNvSpPr/>
          <p:nvPr/>
        </p:nvSpPr>
        <p:spPr>
          <a:xfrm>
            <a:off x="4636167" y="2396368"/>
            <a:ext cx="2925762" cy="995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图2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梳子吸引头发</a:t>
            </a:r>
            <a:endParaRPr lang="en-US" altLang="zh-CN" sz="2800" dirty="0"/>
          </a:p>
        </p:txBody>
      </p:sp>
      <p:sp>
        <p:nvSpPr>
          <p:cNvPr id="7" name="QO_4_BD.1_7#8c0ec3c80?iti=3&amp;htil=1&amp;pid=d789c2e53&amp;color=0,0,0&amp;vtp=1&amp;bbb=1&amp;hb=1"/>
          <p:cNvSpPr/>
          <p:nvPr/>
        </p:nvSpPr>
        <p:spPr>
          <a:xfrm>
            <a:off x="8014716" y="2396368"/>
            <a:ext cx="3465576" cy="16357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被丝绸摩擦过的</a:t>
            </a:r>
          </a:p>
          <a:p>
            <a:pPr algn="ctr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玻璃棒吸引纸屑</a:t>
            </a:r>
            <a:endParaRPr lang="en-US" altLang="zh-CN" sz="2800" dirty="0"/>
          </a:p>
        </p:txBody>
      </p:sp>
      <p:sp>
        <p:nvSpPr>
          <p:cNvPr id="8" name="QO_4_BD.1_8#8c0ec3c80?pid=d789c2e53&amp;color=0,0,0&amp;vtp=1&amp;bbb=1"/>
          <p:cNvSpPr/>
          <p:nvPr/>
        </p:nvSpPr>
        <p:spPr>
          <a:xfrm>
            <a:off x="612648" y="3679830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上述现象与什么有关？为什么会出现这些现象？</a:t>
            </a:r>
            <a:endParaRPr lang="en-US" altLang="zh-CN" sz="2800" dirty="0"/>
          </a:p>
        </p:txBody>
      </p:sp>
      <p:sp>
        <p:nvSpPr>
          <p:cNvPr id="9" name="QO_4_AN.2_1#8c0ec3c80?pid=d789c2e53&amp;color=0,0,0&amp;vtp=1&amp;bbb=1"/>
          <p:cNvSpPr/>
          <p:nvPr/>
        </p:nvSpPr>
        <p:spPr>
          <a:xfrm>
            <a:off x="612648" y="4301495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与电有关；因为摩擦过的物体带了电。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6c8a4f5b?pid=d789c2e53&amp;color=0,0,0&amp;vtp=1&amp;bt=1&amp;bbb=1"/>
          <p:cNvSpPr/>
          <p:nvPr/>
        </p:nvSpPr>
        <p:spPr>
          <a:xfrm>
            <a:off x="612648" y="466344"/>
            <a:ext cx="10963656" cy="10871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新知梳理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5_BD#8947a12cf?sp=1&amp;pid=76c8a4f5b&amp;color=0,0,0&amp;vtp=1&amp;bbb=1"/>
              <p:cNvSpPr/>
              <p:nvPr/>
            </p:nvSpPr>
            <p:spPr>
              <a:xfrm>
                <a:off x="612648" y="1181724"/>
                <a:ext cx="10963656" cy="44398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1.两种电荷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自然界只存在两种电荷，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电荷和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电荷。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2.电荷量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：电荷的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常用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，国际单位制中的单位是库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仑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，简称库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，符号是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3.摩擦起电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当两种物质组成的物体互相摩擦时，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从一个物体转移到另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一个物体，原来电中性的物体由于得到电子而带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电，失去电子的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49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物体则带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P_5_BD#8947a12cf?sp=1&amp;pid=76c8a4f5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4439857"/>
              </a:xfrm>
              <a:prstGeom prst="rect">
                <a:avLst/>
              </a:prstGeom>
              <a:blipFill>
                <a:blip r:embed="rId3"/>
                <a:stretch>
                  <a:fillRect l="-2002" b="-48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P_5_AN.3_1#8947a12cf.blank?pid=76c8a4f5b&amp;color=0,0,0&amp;vpa=1&amp;vtp=1"/>
          <p:cNvSpPr/>
          <p:nvPr/>
        </p:nvSpPr>
        <p:spPr>
          <a:xfrm>
            <a:off x="6579267" y="1151244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正</a:t>
            </a:r>
            <a:endParaRPr lang="en-US" altLang="zh-CN" sz="2800" dirty="0"/>
          </a:p>
        </p:txBody>
      </p:sp>
      <p:sp>
        <p:nvSpPr>
          <p:cNvPr id="7" name="P_5_AN.4_1#8947a12cf.blank?pid=76c8a4f5b&amp;color=0,0,0&amp;vpa=2&amp;vtp=1"/>
          <p:cNvSpPr/>
          <p:nvPr/>
        </p:nvSpPr>
        <p:spPr>
          <a:xfrm>
            <a:off x="8357267" y="1151244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负</a:t>
            </a:r>
            <a:endParaRPr lang="en-US" altLang="zh-CN" sz="2800" dirty="0"/>
          </a:p>
        </p:txBody>
      </p:sp>
      <p:sp>
        <p:nvSpPr>
          <p:cNvPr id="8" name="P_5_AN.5_1#8947a12cf.blank?pid=76c8a4f5b&amp;color=0,0,0&amp;vpa=3&amp;vtp=1&amp;bbb=1"/>
          <p:cNvSpPr/>
          <p:nvPr/>
        </p:nvSpPr>
        <p:spPr>
          <a:xfrm>
            <a:off x="3378866" y="17989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多少</a:t>
            </a:r>
            <a:endParaRPr lang="en-US" altLang="zh-CN" sz="2800" dirty="0"/>
          </a:p>
        </p:txBody>
      </p:sp>
      <p:sp>
        <p:nvSpPr>
          <p:cNvPr id="9" name="P_5_AN.6_1#8947a12cf.blank?pid=76c8a4f5b&amp;color=0,0,0&amp;vpa=4&amp;vtp=1"/>
          <p:cNvSpPr/>
          <p:nvPr/>
        </p:nvSpPr>
        <p:spPr>
          <a:xfrm>
            <a:off x="3785266" y="2446644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10" name="P_5_AN.7_1#8947a12cf.blank?pid=76c8a4f5b&amp;color=0,0,0&amp;vpa=5&amp;vtp=1&amp;bbb=1"/>
          <p:cNvSpPr/>
          <p:nvPr/>
        </p:nvSpPr>
        <p:spPr>
          <a:xfrm>
            <a:off x="7023767" y="37420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电子</a:t>
            </a:r>
            <a:endParaRPr lang="en-US" altLang="zh-CN" sz="2800" dirty="0"/>
          </a:p>
        </p:txBody>
      </p:sp>
      <p:sp>
        <p:nvSpPr>
          <p:cNvPr id="11" name="P_5_AN.8_1#8947a12cf.blank?pid=76c8a4f5b&amp;color=0,0,0&amp;vpa=6&amp;vtp=1"/>
          <p:cNvSpPr/>
          <p:nvPr/>
        </p:nvSpPr>
        <p:spPr>
          <a:xfrm>
            <a:off x="8090567" y="4389744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负</a:t>
            </a:r>
            <a:endParaRPr lang="en-US" altLang="zh-CN" sz="2800" dirty="0"/>
          </a:p>
        </p:txBody>
      </p:sp>
      <p:sp>
        <p:nvSpPr>
          <p:cNvPr id="12" name="P_5_AN.9_1#8947a12cf.blank?pid=76c8a4f5b&amp;color=0,0,0&amp;vpa=7&amp;vtp=1"/>
          <p:cNvSpPr/>
          <p:nvPr/>
        </p:nvSpPr>
        <p:spPr>
          <a:xfrm>
            <a:off x="2045367" y="5016489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正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8947a12cf?sp=1&amp;pid=76c8a4f5b&amp;color=0,0,0&amp;vtp=1&amp;bt=1&amp;bbb=1&amp;hb=1"/>
          <p:cNvSpPr/>
          <p:nvPr/>
        </p:nvSpPr>
        <p:spPr>
          <a:xfrm>
            <a:off x="612648" y="468000"/>
            <a:ext cx="10963656" cy="25112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4.自由电子和离子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金属中原子的外层电子往往会脱离原子核的束缚而在金属中自由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运动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，这种电子叫作自由电子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，失去自由电子的原子便成为带正电的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离子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，这就使金属成为导体。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e769fce4?pid=76c8a4f5b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10_1#ba6e4abb1?pid=9e769fce4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7_BD.11_1#e226fa2c6?pid=ba6e4abb1&amp;color=0,0,0&amp;vtp=1&amp;bbb=1&amp;hb=1"/>
          <p:cNvSpPr/>
          <p:nvPr/>
        </p:nvSpPr>
        <p:spPr>
          <a:xfrm>
            <a:off x="612648" y="1782318"/>
            <a:ext cx="10963656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两个正电荷之间的作用力为斥力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，两个负电荷之间的作用力为引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7_AN.12_1#e226fa2c6.bracket?pid=ba6e4abb1&amp;color=0,0,0&amp;vpa=8&amp;vtp=1"/>
          <p:cNvSpPr/>
          <p:nvPr/>
        </p:nvSpPr>
        <p:spPr>
          <a:xfrm>
            <a:off x="1664367" y="2416683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6" name="QT_7_AS.13_1#e226fa2c6?pid=ba6e4abb1&amp;color=0,0,0&amp;vtp=1&amp;bbb=1"/>
          <p:cNvSpPr/>
          <p:nvPr/>
        </p:nvSpPr>
        <p:spPr>
          <a:xfrm>
            <a:off x="612648" y="305612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同种电荷相互排斥，异种电荷相互吸引。</a:t>
            </a:r>
            <a:endParaRPr lang="en-US" altLang="zh-CN" sz="2800" dirty="0"/>
          </a:p>
        </p:txBody>
      </p:sp>
      <p:sp>
        <p:nvSpPr>
          <p:cNvPr id="7" name="QT_7_BD.14_1#42ed6fbe1?pid=ba6e4abb1&amp;color=0,0,0&amp;vtp=1&amp;bbb=1"/>
          <p:cNvSpPr/>
          <p:nvPr/>
        </p:nvSpPr>
        <p:spPr>
          <a:xfrm>
            <a:off x="612648" y="367779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摩擦起电的过程就是自由电荷转移的过程。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8" name="QT_7_AN.15_1#42ed6fbe1.bracket?pid=ba6e4abb1&amp;color=0,0,0&amp;vpa=9&amp;vtp=1"/>
          <p:cNvSpPr/>
          <p:nvPr/>
        </p:nvSpPr>
        <p:spPr>
          <a:xfrm>
            <a:off x="9055767" y="3664458"/>
            <a:ext cx="45402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√</a:t>
            </a:r>
            <a:endParaRPr lang="en-US" altLang="zh-CN" sz="2800" dirty="0"/>
          </a:p>
        </p:txBody>
      </p:sp>
      <p:sp>
        <p:nvSpPr>
          <p:cNvPr id="9" name="QT_7_BD.16_1#5476d830a?pid=ba6e4abb1&amp;color=0,0,0&amp;vtp=1&amp;bbb=1"/>
          <p:cNvSpPr/>
          <p:nvPr/>
        </p:nvSpPr>
        <p:spPr>
          <a:xfrm>
            <a:off x="612648" y="429945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玻璃棒和其他物体摩擦后不一定带正电。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10" name="QT_7_AN.17_1#5476d830a.bracket?pid=ba6e4abb1&amp;color=0,0,0&amp;vpa=10&amp;vtp=1"/>
          <p:cNvSpPr/>
          <p:nvPr/>
        </p:nvSpPr>
        <p:spPr>
          <a:xfrm>
            <a:off x="8141367" y="4286123"/>
            <a:ext cx="45402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8" grpId="0" build="p" animBg="1"/>
      <p:bldP spid="10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1488</Words>
  <Application>Microsoft Office PowerPoint</Application>
  <PresentationFormat>宽屏</PresentationFormat>
  <Paragraphs>318</Paragraphs>
  <Slides>43</Slides>
  <Notes>43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49" baseType="lpstr">
      <vt:lpstr>SimSun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2024-05-07T05:27:04Z</dcterms:created>
  <dcterms:modified xsi:type="dcterms:W3CDTF">2024-05-07T05:59:09Z</dcterms:modified>
  <cp:category/>
  <cp:contentStatus/>
</cp:coreProperties>
</file>